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handoutMasterIdLst>
    <p:handoutMasterId r:id="rId10"/>
  </p:handoutMasterIdLst>
  <p:sldIdLst>
    <p:sldId id="259" r:id="rId2"/>
    <p:sldId id="260" r:id="rId3"/>
    <p:sldId id="264" r:id="rId4"/>
    <p:sldId id="265" r:id="rId5"/>
    <p:sldId id="267" r:id="rId6"/>
    <p:sldId id="268" r:id="rId7"/>
    <p:sldId id="270" r:id="rId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p:cViewPr varScale="1">
        <p:scale>
          <a:sx n="76" d="100"/>
          <a:sy n="76" d="100"/>
        </p:scale>
        <p:origin x="126" y="690"/>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1" d="1"/>
        <a:sy n="1" d="1"/>
      </p:scale>
      <p:origin x="0" y="0"/>
    </p:cViewPr>
  </p:notesTextViewPr>
  <p:notesViewPr>
    <p:cSldViewPr>
      <p:cViewPr varScale="1">
        <p:scale>
          <a:sx n="76" d="100"/>
          <a:sy n="76" d="100"/>
        </p:scale>
        <p:origin x="16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04A8D02-4E65-4CCD-8312-4AB164C6C77D}" type="datetimeFigureOut">
              <a:rPr lang="en-US"/>
              <a:t>5/9/2018</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119DBA-4540-49B3-8FA9-6259387ECF9E}" type="slidenum">
              <a:r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A755D9-D361-47B8-9652-3B4EA9776CE5}" type="datetimeFigureOut">
              <a:rPr lang="en-US"/>
              <a:t>5/9/2018</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B36274-F2B9-4C45-BBB4-0EDF4CD651A7}" type="slidenum">
              <a:r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t>1</a:t>
            </a:fld>
            <a:endParaRPr lang="en-US"/>
          </a:p>
        </p:txBody>
      </p:sp>
    </p:spTree>
    <p:extLst>
      <p:ext uri="{BB962C8B-B14F-4D97-AF65-F5344CB8AC3E}">
        <p14:creationId xmlns:p14="http://schemas.microsoft.com/office/powerpoint/2010/main" val="509441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371600"/>
            <a:ext cx="9144000" cy="3505200"/>
          </a:xfrm>
        </p:spPr>
        <p:txBody>
          <a:bodyPr>
            <a:noAutofit/>
          </a:bodyPr>
          <a:lstStyle>
            <a:lvl1pPr>
              <a:defRPr sz="7200"/>
            </a:lvl1pPr>
          </a:lstStyle>
          <a:p>
            <a:r>
              <a:rPr lang="en-US"/>
              <a:t>Click to edit Master title style</a:t>
            </a:r>
            <a:endParaRPr/>
          </a:p>
        </p:txBody>
      </p:sp>
      <p:sp>
        <p:nvSpPr>
          <p:cNvPr id="3" name="Subtitle 2"/>
          <p:cNvSpPr>
            <a:spLocks noGrp="1"/>
          </p:cNvSpPr>
          <p:nvPr>
            <p:ph type="subTitle" idx="1"/>
          </p:nvPr>
        </p:nvSpPr>
        <p:spPr>
          <a:xfrm>
            <a:off x="1522413" y="4953000"/>
            <a:ext cx="8229600" cy="1066800"/>
          </a:xfrm>
        </p:spPr>
        <p:txBody>
          <a:bodyPr>
            <a:norm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83829175-527E-46A3-863C-1BB1F163B849}" type="datetimeFigureOut">
              <a:rPr lang="en-US" smtClean="0"/>
              <a:t>5/9/2018</a:t>
            </a:fld>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4107501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baseline="0"/>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83829175-527E-46A3-863C-1BB1F163B849}" type="datetimeFigureOut">
              <a:rPr lang="en-US" smtClean="0"/>
              <a:t>5/9/2018</a:t>
            </a:fld>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117331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52012" y="533400"/>
            <a:ext cx="1371600" cy="5592764"/>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522411" y="533400"/>
            <a:ext cx="8077201" cy="5592764"/>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83829175-527E-46A3-863C-1BB1F163B849}" type="datetimeFigureOut">
              <a:rPr lang="en-US" smtClean="0"/>
              <a:t>5/9/2018</a:t>
            </a:fld>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887540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2pPr>
              <a:buClr>
                <a:schemeClr val="accent2"/>
              </a:buClr>
              <a:defRPr/>
            </a:lvl2pPr>
            <a:lvl5pPr>
              <a:defRPr/>
            </a:lvl5pPr>
            <a:lvl6pPr>
              <a:buClr>
                <a:schemeClr val="accent2"/>
              </a:buClr>
              <a:defRPr baseline="0"/>
            </a:lvl6pPr>
            <a:lvl7pPr>
              <a:buClr>
                <a:schemeClr val="accent2"/>
              </a:buClr>
              <a:defRPr baseline="0"/>
            </a:lvl7pPr>
            <a:lvl8pPr>
              <a:buClr>
                <a:schemeClr val="accent2"/>
              </a:buClr>
              <a:defRPr baseline="0"/>
            </a:lvl8pPr>
            <a:lvl9pPr>
              <a:buClr>
                <a:schemeClr val="accent2"/>
              </a:buCl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83829175-527E-46A3-863C-1BB1F163B849}" type="datetimeFigureOut">
              <a:rPr lang="en-US" smtClean="0"/>
              <a:t>5/9/2018</a:t>
            </a:fld>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836337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4" y="2514601"/>
            <a:ext cx="9144000" cy="2819400"/>
          </a:xfrm>
        </p:spPr>
        <p:txBody>
          <a:bodyPr anchor="b">
            <a:noAutofit/>
          </a:bodyPr>
          <a:lstStyle>
            <a:lvl1pPr algn="l">
              <a:defRPr sz="6600" b="0" i="0" cap="none" baseline="0"/>
            </a:lvl1pPr>
          </a:lstStyle>
          <a:p>
            <a:r>
              <a:rPr lang="en-US"/>
              <a:t>Click to edit Master title style</a:t>
            </a:r>
            <a:endParaRPr/>
          </a:p>
        </p:txBody>
      </p:sp>
      <p:sp>
        <p:nvSpPr>
          <p:cNvPr id="3" name="Text Placeholder 2"/>
          <p:cNvSpPr>
            <a:spLocks noGrp="1"/>
          </p:cNvSpPr>
          <p:nvPr>
            <p:ph type="body" idx="1"/>
          </p:nvPr>
        </p:nvSpPr>
        <p:spPr>
          <a:xfrm>
            <a:off x="1522413" y="990600"/>
            <a:ext cx="8229600" cy="1143000"/>
          </a:xfrm>
        </p:spPr>
        <p:txBody>
          <a:bodyPr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83829175-527E-46A3-863C-1BB1F163B849}" type="datetimeFigureOut">
              <a:rPr lang="en-US" smtClean="0"/>
              <a:t>5/9/2018</a:t>
            </a:fld>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3591654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533400"/>
            <a:ext cx="9601200" cy="1143000"/>
          </a:xfrm>
        </p:spPr>
        <p:txBody>
          <a:bodyPr/>
          <a:lstStyle/>
          <a:p>
            <a:r>
              <a:rPr lang="en-US"/>
              <a:t>Click to edit Master title style</a:t>
            </a:r>
            <a:endParaRPr/>
          </a:p>
        </p:txBody>
      </p:sp>
      <p:sp>
        <p:nvSpPr>
          <p:cNvPr id="3" name="Content Placeholder 2"/>
          <p:cNvSpPr>
            <a:spLocks noGrp="1"/>
          </p:cNvSpPr>
          <p:nvPr>
            <p:ph sz="half" idx="1"/>
          </p:nvPr>
        </p:nvSpPr>
        <p:spPr>
          <a:xfrm>
            <a:off x="1522414" y="1828800"/>
            <a:ext cx="4645152"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475412" y="1828800"/>
            <a:ext cx="4648201"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83829175-527E-46A3-863C-1BB1F163B849}" type="datetimeFigureOut">
              <a:rPr lang="en-US" smtClean="0"/>
              <a:t>5/9/2018</a:t>
            </a:fld>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383154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533400"/>
            <a:ext cx="9601200" cy="1143000"/>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522414"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4"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baseline="0"/>
            </a:lvl6pPr>
            <a:lvl7pPr>
              <a:defRPr sz="1400" baseline="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478462"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78462"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83829175-527E-46A3-863C-1BB1F163B849}" type="datetimeFigureOut">
              <a:rPr lang="en-US" smtClean="0"/>
              <a:t>5/9/2018</a:t>
            </a:fld>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3812924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83829175-527E-46A3-863C-1BB1F163B849}" type="datetimeFigureOut">
              <a:rPr lang="en-US" smtClean="0"/>
              <a:t>5/9/2018</a:t>
            </a:fld>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2236569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83829175-527E-46A3-863C-1BB1F163B849}" type="datetimeFigureOut">
              <a:rPr lang="en-US" smtClean="0"/>
              <a:t>5/9/2018</a:t>
            </a:fld>
            <a:endParaRPr lang="en-US"/>
          </a:p>
        </p:txBody>
      </p:sp>
      <p:sp>
        <p:nvSpPr>
          <p:cNvPr id="4" name="Slide Number Placeholder 3"/>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3465258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a:t>Click to edit Master title style</a:t>
            </a:r>
            <a:endParaRPr/>
          </a:p>
        </p:txBody>
      </p:sp>
      <p:sp>
        <p:nvSpPr>
          <p:cNvPr id="3" name="Content Placeholder 2"/>
          <p:cNvSpPr>
            <a:spLocks noGrp="1"/>
          </p:cNvSpPr>
          <p:nvPr>
            <p:ph idx="1"/>
          </p:nvPr>
        </p:nvSpPr>
        <p:spPr>
          <a:xfrm>
            <a:off x="5180012" y="838200"/>
            <a:ext cx="6172201" cy="5181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Footer Placeholder 8"/>
          <p:cNvSpPr>
            <a:spLocks noGrp="1"/>
          </p:cNvSpPr>
          <p:nvPr>
            <p:ph type="ftr" sz="quarter" idx="11"/>
          </p:nvPr>
        </p:nvSpPr>
        <p:spPr/>
        <p:txBody>
          <a:bodyPr/>
          <a:lstStyle/>
          <a:p>
            <a:r>
              <a:rPr lang="en-US" dirty="0"/>
              <a:t>Add a footer</a:t>
            </a:r>
          </a:p>
        </p:txBody>
      </p:sp>
      <p:sp>
        <p:nvSpPr>
          <p:cNvPr id="8" name="Date Placeholder 7"/>
          <p:cNvSpPr>
            <a:spLocks noGrp="1"/>
          </p:cNvSpPr>
          <p:nvPr>
            <p:ph type="dt" sz="half" idx="10"/>
          </p:nvPr>
        </p:nvSpPr>
        <p:spPr/>
        <p:txBody>
          <a:bodyPr/>
          <a:lstStyle/>
          <a:p>
            <a:fld id="{83829175-527E-46A3-863C-1BB1F163B849}" type="datetimeFigureOut">
              <a:rPr lang="en-US" smtClean="0"/>
              <a:pPr/>
              <a:t>5/9/2018</a:t>
            </a:fld>
            <a:endParaRPr lang="en-US"/>
          </a:p>
        </p:txBody>
      </p:sp>
      <p:sp>
        <p:nvSpPr>
          <p:cNvPr id="10" name="Slide Number Placeholder 9"/>
          <p:cNvSpPr>
            <a:spLocks noGrp="1"/>
          </p:cNvSpPr>
          <p:nvPr>
            <p:ph type="sldNum" sz="quarter" idx="12"/>
          </p:nvPr>
        </p:nvSpPr>
        <p:spPr/>
        <p:txBody>
          <a:bodyPr/>
          <a:lstStyle/>
          <a:p>
            <a:fld id="{E5137D0E-4A4F-4307-8994-C1891D747D59}" type="slidenum">
              <a:rPr lang="en-US" smtClean="0"/>
              <a:pPr/>
              <a:t>‹#›</a:t>
            </a:fld>
            <a:endParaRPr lang="en-US"/>
          </a:p>
        </p:txBody>
      </p:sp>
    </p:spTree>
    <p:extLst>
      <p:ext uri="{BB962C8B-B14F-4D97-AF65-F5344CB8AC3E}">
        <p14:creationId xmlns:p14="http://schemas.microsoft.com/office/powerpoint/2010/main" val="3913643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a:t>Click to edit Master title style</a:t>
            </a:r>
            <a:endParaRPr/>
          </a:p>
        </p:txBody>
      </p:sp>
      <p:sp>
        <p:nvSpPr>
          <p:cNvPr id="5" name="Rectangle 4"/>
          <p:cNvSpPr/>
          <p:nvPr/>
        </p:nvSpPr>
        <p:spPr>
          <a:xfrm>
            <a:off x="5103812" y="457200"/>
            <a:ext cx="6629400" cy="594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descr="An empty placeholder to add an image. Click on the placeholder and select the image that you wish to add"/>
          <p:cNvSpPr>
            <a:spLocks noGrp="1"/>
          </p:cNvSpPr>
          <p:nvPr>
            <p:ph type="pic" idx="1"/>
          </p:nvPr>
        </p:nvSpPr>
        <p:spPr>
          <a:xfrm>
            <a:off x="5484812" y="836610"/>
            <a:ext cx="5867401" cy="5183190"/>
          </a:xfrm>
          <a:solidFill>
            <a:schemeClr val="bg2"/>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7385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grpSp>
        <p:nvGrpSpPr>
          <p:cNvPr id="32" name="Group 31"/>
          <p:cNvGrpSpPr/>
          <p:nvPr/>
        </p:nvGrpSpPr>
        <p:grpSpPr>
          <a:xfrm>
            <a:off x="-1" y="0"/>
            <a:ext cx="12188825" cy="6858000"/>
            <a:chOff x="-1" y="0"/>
            <a:chExt cx="12188825" cy="6858000"/>
          </a:xfrm>
        </p:grpSpPr>
        <p:sp>
          <p:nvSpPr>
            <p:cNvPr id="8" name="Rectangle 8"/>
            <p:cNvSpPr>
              <a:spLocks noChangeArrowheads="1"/>
            </p:cNvSpPr>
            <p:nvPr/>
          </p:nvSpPr>
          <p:spPr bwMode="auto">
            <a:xfrm>
              <a:off x="4164514" y="6705600"/>
              <a:ext cx="8024310" cy="152400"/>
            </a:xfrm>
            <a:prstGeom prst="rect">
              <a:avLst/>
            </a:prstGeom>
            <a:gradFill rotWithShape="0">
              <a:gsLst>
                <a:gs pos="0">
                  <a:schemeClr val="accent5">
                    <a:lumMod val="20000"/>
                    <a:lumOff val="80000"/>
                  </a:schemeClr>
                </a:gs>
                <a:gs pos="100000">
                  <a:schemeClr val="accent5">
                    <a:lumMod val="75000"/>
                  </a:schemeClr>
                </a:gs>
              </a:gsLst>
              <a:lin ang="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9" name="Rectangle 9"/>
            <p:cNvSpPr>
              <a:spLocks noChangeArrowheads="1"/>
            </p:cNvSpPr>
            <p:nvPr/>
          </p:nvSpPr>
          <p:spPr bwMode="auto">
            <a:xfrm>
              <a:off x="11680956" y="1981200"/>
              <a:ext cx="507868" cy="4267200"/>
            </a:xfrm>
            <a:prstGeom prst="rect">
              <a:avLst/>
            </a:prstGeom>
            <a:gradFill rotWithShape="0">
              <a:gsLst>
                <a:gs pos="0">
                  <a:schemeClr val="tx2">
                    <a:lumMod val="20000"/>
                    <a:lumOff val="80000"/>
                  </a:schemeClr>
                </a:gs>
                <a:gs pos="100000">
                  <a:schemeClr val="tx2">
                    <a:lumMod val="60000"/>
                    <a:lumOff val="40000"/>
                  </a:schemeClr>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0" name="Rectangle 10"/>
            <p:cNvSpPr>
              <a:spLocks noChangeArrowheads="1"/>
            </p:cNvSpPr>
            <p:nvPr/>
          </p:nvSpPr>
          <p:spPr bwMode="auto">
            <a:xfrm>
              <a:off x="-1" y="5257800"/>
              <a:ext cx="609441" cy="152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1" name="Rectangle 11"/>
            <p:cNvSpPr>
              <a:spLocks noChangeArrowheads="1"/>
            </p:cNvSpPr>
            <p:nvPr/>
          </p:nvSpPr>
          <p:spPr bwMode="auto">
            <a:xfrm>
              <a:off x="-1" y="5410200"/>
              <a:ext cx="609441" cy="144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2" name="Rectangle 12"/>
            <p:cNvSpPr>
              <a:spLocks noChangeArrowheads="1"/>
            </p:cNvSpPr>
            <p:nvPr/>
          </p:nvSpPr>
          <p:spPr bwMode="auto">
            <a:xfrm>
              <a:off x="11680956" y="0"/>
              <a:ext cx="507868" cy="1981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3" name="Rectangle 13"/>
            <p:cNvSpPr>
              <a:spLocks noChangeArrowheads="1"/>
            </p:cNvSpPr>
            <p:nvPr/>
          </p:nvSpPr>
          <p:spPr bwMode="auto">
            <a:xfrm>
              <a:off x="7618015" y="0"/>
              <a:ext cx="4062942" cy="304800"/>
            </a:xfrm>
            <a:prstGeom prst="rect">
              <a:avLst/>
            </a:prstGeom>
            <a:solidFill>
              <a:schemeClr val="accent1"/>
            </a:solidFill>
            <a:ln w="9525">
              <a:solidFill>
                <a:schemeClr val="accent3"/>
              </a:solidFill>
              <a:miter lim="800000"/>
              <a:headEnd/>
              <a:tailEnd/>
            </a:ln>
            <a:effectLst/>
            <a:extLst/>
          </p:spPr>
          <p:txBody>
            <a:bodyPr wrap="none" anchor="ctr"/>
            <a:lstStyle/>
            <a:p>
              <a:pPr algn="ctr"/>
              <a:endParaRPr kumimoji="1" lang="en-US" sz="2400">
                <a:latin typeface="굴림" pitchFamily="50" charset="-127"/>
              </a:endParaRPr>
            </a:p>
          </p:txBody>
        </p:sp>
        <p:sp>
          <p:nvSpPr>
            <p:cNvPr id="14" name="Rectangle 14"/>
            <p:cNvSpPr>
              <a:spLocks noChangeArrowheads="1"/>
            </p:cNvSpPr>
            <p:nvPr/>
          </p:nvSpPr>
          <p:spPr bwMode="auto">
            <a:xfrm>
              <a:off x="609440" y="304800"/>
              <a:ext cx="711015" cy="762000"/>
            </a:xfrm>
            <a:prstGeom prst="rect">
              <a:avLst/>
            </a:prstGeom>
            <a:solidFill>
              <a:schemeClr val="bg2">
                <a:lumMod val="50000"/>
                <a:alpha val="50000"/>
              </a:schemeClr>
            </a:soli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5" name="Rectangle 15"/>
            <p:cNvSpPr>
              <a:spLocks noChangeArrowheads="1"/>
            </p:cNvSpPr>
            <p:nvPr/>
          </p:nvSpPr>
          <p:spPr bwMode="auto">
            <a:xfrm>
              <a:off x="-1" y="1066800"/>
              <a:ext cx="609441" cy="4191000"/>
            </a:xfrm>
            <a:prstGeom prst="rect">
              <a:avLst/>
            </a:prstGeom>
            <a:gradFill rotWithShape="0">
              <a:gsLst>
                <a:gs pos="0">
                  <a:schemeClr val="bg2">
                    <a:lumMod val="50000"/>
                  </a:schemeClr>
                </a:gs>
                <a:gs pos="100000">
                  <a:schemeClr val="bg1"/>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6" name="Rectangle 16"/>
            <p:cNvSpPr>
              <a:spLocks noChangeArrowheads="1"/>
            </p:cNvSpPr>
            <p:nvPr/>
          </p:nvSpPr>
          <p:spPr bwMode="auto">
            <a:xfrm>
              <a:off x="-1" y="304800"/>
              <a:ext cx="609441"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7" name="Rectangle 17"/>
            <p:cNvSpPr>
              <a:spLocks noChangeArrowheads="1"/>
            </p:cNvSpPr>
            <p:nvPr/>
          </p:nvSpPr>
          <p:spPr bwMode="auto">
            <a:xfrm>
              <a:off x="-1" y="0"/>
              <a:ext cx="1320456" cy="304800"/>
            </a:xfrm>
            <a:prstGeom prst="rect">
              <a:avLst/>
            </a:prstGeom>
            <a:solidFill>
              <a:schemeClr val="accent1"/>
            </a:solidFill>
            <a:ln w="19050">
              <a:solidFill>
                <a:schemeClr val="accent1"/>
              </a:solidFill>
              <a:miter lim="800000"/>
              <a:headEnd/>
              <a:tailEnd/>
            </a:ln>
            <a:effectLst/>
            <a:extLst/>
          </p:spPr>
          <p:txBody>
            <a:bodyPr wrap="none" anchor="ctr"/>
            <a:lstStyle/>
            <a:p>
              <a:pPr algn="ctr"/>
              <a:endParaRPr kumimoji="1" lang="en-US" sz="2400">
                <a:latin typeface="굴림" pitchFamily="50" charset="-127"/>
              </a:endParaRPr>
            </a:p>
          </p:txBody>
        </p:sp>
        <p:sp>
          <p:nvSpPr>
            <p:cNvPr id="18" name="Rectangle 18"/>
            <p:cNvSpPr>
              <a:spLocks noChangeArrowheads="1"/>
            </p:cNvSpPr>
            <p:nvPr/>
          </p:nvSpPr>
          <p:spPr bwMode="auto">
            <a:xfrm>
              <a:off x="1320455" y="0"/>
              <a:ext cx="6297560" cy="304800"/>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9" name="Line 19"/>
            <p:cNvSpPr>
              <a:spLocks noChangeShapeType="1"/>
            </p:cNvSpPr>
            <p:nvPr/>
          </p:nvSpPr>
          <p:spPr bwMode="auto">
            <a:xfrm flipV="1">
              <a:off x="609440" y="304800"/>
              <a:ext cx="0" cy="6553200"/>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Line 20"/>
            <p:cNvSpPr>
              <a:spLocks noChangeShapeType="1"/>
            </p:cNvSpPr>
            <p:nvPr/>
          </p:nvSpPr>
          <p:spPr bwMode="auto">
            <a:xfrm>
              <a:off x="609440" y="6705600"/>
              <a:ext cx="11579384"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Line 21"/>
            <p:cNvSpPr>
              <a:spLocks noChangeShapeType="1"/>
            </p:cNvSpPr>
            <p:nvPr/>
          </p:nvSpPr>
          <p:spPr bwMode="auto">
            <a:xfrm flipV="1">
              <a:off x="11680956" y="0"/>
              <a:ext cx="0" cy="670560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Line 22"/>
            <p:cNvSpPr>
              <a:spLocks noChangeShapeType="1"/>
            </p:cNvSpPr>
            <p:nvPr/>
          </p:nvSpPr>
          <p:spPr bwMode="auto">
            <a:xfrm>
              <a:off x="-1" y="304800"/>
              <a:ext cx="12188825"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Line 23"/>
            <p:cNvSpPr>
              <a:spLocks noChangeShapeType="1"/>
            </p:cNvSpPr>
            <p:nvPr/>
          </p:nvSpPr>
          <p:spPr bwMode="auto">
            <a:xfrm flipH="1">
              <a:off x="7618015" y="457200"/>
              <a:ext cx="4570809"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Line 24"/>
            <p:cNvSpPr>
              <a:spLocks noChangeShapeType="1"/>
            </p:cNvSpPr>
            <p:nvPr/>
          </p:nvSpPr>
          <p:spPr bwMode="auto">
            <a:xfrm flipV="1">
              <a:off x="7618015" y="0"/>
              <a:ext cx="0" cy="4572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Line 25"/>
            <p:cNvSpPr>
              <a:spLocks noChangeShapeType="1"/>
            </p:cNvSpPr>
            <p:nvPr/>
          </p:nvSpPr>
          <p:spPr bwMode="auto">
            <a:xfrm>
              <a:off x="11680956" y="1981200"/>
              <a:ext cx="50786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Line 26"/>
            <p:cNvSpPr>
              <a:spLocks noChangeShapeType="1"/>
            </p:cNvSpPr>
            <p:nvPr/>
          </p:nvSpPr>
          <p:spPr bwMode="auto">
            <a:xfrm>
              <a:off x="1320455" y="0"/>
              <a:ext cx="0" cy="10668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Line 27"/>
            <p:cNvSpPr>
              <a:spLocks noChangeShapeType="1"/>
            </p:cNvSpPr>
            <p:nvPr/>
          </p:nvSpPr>
          <p:spPr bwMode="auto">
            <a:xfrm flipH="1">
              <a:off x="-1" y="1066800"/>
              <a:ext cx="1320456"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Line 30"/>
            <p:cNvSpPr>
              <a:spLocks noChangeShapeType="1"/>
            </p:cNvSpPr>
            <p:nvPr/>
          </p:nvSpPr>
          <p:spPr bwMode="auto">
            <a:xfrm flipH="1">
              <a:off x="-1" y="5257800"/>
              <a:ext cx="609441"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Line 31"/>
            <p:cNvSpPr>
              <a:spLocks noChangeShapeType="1"/>
            </p:cNvSpPr>
            <p:nvPr/>
          </p:nvSpPr>
          <p:spPr bwMode="auto">
            <a:xfrm flipH="1">
              <a:off x="-1" y="5410200"/>
              <a:ext cx="609441"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 name="Title Placeholder 1"/>
          <p:cNvSpPr>
            <a:spLocks noGrp="1"/>
          </p:cNvSpPr>
          <p:nvPr>
            <p:ph type="title"/>
          </p:nvPr>
        </p:nvSpPr>
        <p:spPr>
          <a:xfrm>
            <a:off x="1522414" y="533400"/>
            <a:ext cx="9601200" cy="1143000"/>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1522414" y="1828800"/>
            <a:ext cx="9601200" cy="41910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5" name="Footer Placeholder 4"/>
          <p:cNvSpPr>
            <a:spLocks noGrp="1"/>
          </p:cNvSpPr>
          <p:nvPr>
            <p:ph type="ftr" sz="quarter" idx="3"/>
          </p:nvPr>
        </p:nvSpPr>
        <p:spPr>
          <a:xfrm>
            <a:off x="1517950" y="6172200"/>
            <a:ext cx="6862462" cy="273049"/>
          </a:xfrm>
          <a:prstGeom prst="rect">
            <a:avLst/>
          </a:prstGeom>
        </p:spPr>
        <p:txBody>
          <a:bodyPr vert="horz" lIns="91440" tIns="45720" rIns="91440" bIns="45720" rtlCol="0" anchor="ctr"/>
          <a:lstStyle>
            <a:lvl1pPr algn="l">
              <a:defRPr sz="110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609012" y="6172200"/>
            <a:ext cx="1320059" cy="273049"/>
          </a:xfrm>
          <a:prstGeom prst="rect">
            <a:avLst/>
          </a:prstGeom>
        </p:spPr>
        <p:txBody>
          <a:bodyPr vert="horz" lIns="91440" tIns="45720" rIns="91440" bIns="45720" rtlCol="0" anchor="ctr"/>
          <a:lstStyle>
            <a:lvl1pPr algn="r">
              <a:defRPr sz="1100">
                <a:solidFill>
                  <a:schemeClr val="tx1"/>
                </a:solidFill>
              </a:defRPr>
            </a:lvl1pPr>
          </a:lstStyle>
          <a:p>
            <a:fld id="{83829175-527E-46A3-863C-1BB1F163B849}" type="datetimeFigureOut">
              <a:rPr lang="en-US" smtClean="0"/>
              <a:pPr/>
              <a:t>5/9/2018</a:t>
            </a:fld>
            <a:endParaRPr lang="en-US"/>
          </a:p>
        </p:txBody>
      </p:sp>
      <p:sp>
        <p:nvSpPr>
          <p:cNvPr id="6" name="Slide Number Placeholder 5"/>
          <p:cNvSpPr>
            <a:spLocks noGrp="1"/>
          </p:cNvSpPr>
          <p:nvPr>
            <p:ph type="sldNum" sz="quarter" idx="4"/>
          </p:nvPr>
        </p:nvSpPr>
        <p:spPr>
          <a:xfrm>
            <a:off x="10133012" y="6172200"/>
            <a:ext cx="990601" cy="273049"/>
          </a:xfrm>
          <a:prstGeom prst="rect">
            <a:avLst/>
          </a:prstGeom>
        </p:spPr>
        <p:txBody>
          <a:bodyPr vert="horz" lIns="91440" tIns="45720" rIns="91440" bIns="45720" rtlCol="0" anchor="ctr"/>
          <a:lstStyle>
            <a:lvl1pPr algn="r">
              <a:defRPr sz="1100">
                <a:solidFill>
                  <a:schemeClr val="tx1"/>
                </a:solidFill>
              </a:defRPr>
            </a:lvl1pPr>
          </a:lstStyle>
          <a:p>
            <a:fld id="{E5137D0E-4A4F-4307-8994-C1891D747D59}" type="slidenum">
              <a:rPr lang="en-US" smtClean="0"/>
              <a:pPr/>
              <a:t>‹#›</a:t>
            </a:fld>
            <a:endParaRPr lang="en-US"/>
          </a:p>
        </p:txBody>
      </p:sp>
    </p:spTree>
    <p:extLst>
      <p:ext uri="{BB962C8B-B14F-4D97-AF65-F5344CB8AC3E}">
        <p14:creationId xmlns:p14="http://schemas.microsoft.com/office/powerpoint/2010/main" val="7745226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2"/>
          </a:solidFill>
          <a:latin typeface="+mj-lt"/>
          <a:ea typeface="+mj-ea"/>
          <a:cs typeface="+mj-cs"/>
        </a:defRPr>
      </a:lvl1pPr>
    </p:titleStyle>
    <p:bodyStyle>
      <a:lvl1pPr marL="223838" indent="-223838" algn="l" defTabSz="914400" rtl="0" eaLnBrk="1" latinLnBrk="0" hangingPunct="1">
        <a:lnSpc>
          <a:spcPct val="90000"/>
        </a:lnSpc>
        <a:spcBef>
          <a:spcPts val="1800"/>
        </a:spcBef>
        <a:buClr>
          <a:schemeClr val="accent2"/>
        </a:buClr>
        <a:buFont typeface="Arial" pitchFamily="34" charset="0"/>
        <a:buChar char="•"/>
        <a:defRPr sz="2000" kern="1200">
          <a:solidFill>
            <a:schemeClr val="tx1"/>
          </a:solidFill>
          <a:latin typeface="+mn-lt"/>
          <a:ea typeface="+mn-ea"/>
          <a:cs typeface="+mn-cs"/>
        </a:defRPr>
      </a:lvl1pPr>
      <a:lvl2pPr marL="502920" indent="-223838" algn="l" defTabSz="914400" rtl="0" eaLnBrk="1" latinLnBrk="0" hangingPunct="1">
        <a:lnSpc>
          <a:spcPct val="90000"/>
        </a:lnSpc>
        <a:spcBef>
          <a:spcPts val="800"/>
        </a:spcBef>
        <a:buClr>
          <a:schemeClr val="accent2"/>
        </a:buClr>
        <a:buFont typeface="Arial" pitchFamily="34" charset="0"/>
        <a:buChar char="–"/>
        <a:defRPr sz="1800" kern="1200">
          <a:solidFill>
            <a:schemeClr val="tx1"/>
          </a:solidFill>
          <a:latin typeface="+mn-lt"/>
          <a:ea typeface="+mn-ea"/>
          <a:cs typeface="+mn-cs"/>
        </a:defRPr>
      </a:lvl2pPr>
      <a:lvl3pPr marL="741363" indent="-171450" algn="l" defTabSz="914400" rtl="0" eaLnBrk="1" latinLnBrk="0" hangingPunct="1">
        <a:lnSpc>
          <a:spcPct val="90000"/>
        </a:lnSpc>
        <a:spcBef>
          <a:spcPts val="600"/>
        </a:spcBef>
        <a:buClr>
          <a:schemeClr val="accent2"/>
        </a:buClr>
        <a:buFont typeface="Arial" pitchFamily="34" charset="0"/>
        <a:buChar char="•"/>
        <a:defRPr sz="1600" kern="1200">
          <a:solidFill>
            <a:schemeClr val="tx1"/>
          </a:solidFill>
          <a:latin typeface="+mn-lt"/>
          <a:ea typeface="+mn-ea"/>
          <a:cs typeface="+mn-cs"/>
        </a:defRPr>
      </a:lvl3pPr>
      <a:lvl4pPr marL="9667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4pPr>
      <a:lvl5pPr marL="12080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5pPr>
      <a:lvl6pPr marL="1444752"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6pPr>
      <a:lvl7pPr marL="1682496"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7pPr>
      <a:lvl8pPr marL="1920240"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8pPr>
      <a:lvl9pPr marL="2157984"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533400"/>
            <a:ext cx="9144000" cy="4343400"/>
          </a:xfrm>
        </p:spPr>
        <p:txBody>
          <a:bodyPr/>
          <a:lstStyle/>
          <a:p>
            <a:r>
              <a:rPr lang="en-US" sz="5400" dirty="0">
                <a:latin typeface="Arial" panose="020B0604020202020204" pitchFamily="34" charset="0"/>
                <a:cs typeface="Arial" panose="020B0604020202020204" pitchFamily="34" charset="0"/>
              </a:rPr>
              <a:t>Learning Disability Partnership Board </a:t>
            </a:r>
            <a:br>
              <a:rPr lang="en-US" sz="5400" dirty="0">
                <a:latin typeface="Arial" panose="020B0604020202020204" pitchFamily="34" charset="0"/>
                <a:cs typeface="Arial" panose="020B0604020202020204" pitchFamily="34" charset="0"/>
              </a:rPr>
            </a:br>
            <a:r>
              <a:rPr lang="en-US" sz="5400" dirty="0">
                <a:latin typeface="Arial" panose="020B0604020202020204" pitchFamily="34" charset="0"/>
                <a:cs typeface="Arial" panose="020B0604020202020204" pitchFamily="34" charset="0"/>
              </a:rPr>
              <a:t>14</a:t>
            </a:r>
            <a:r>
              <a:rPr lang="en-US" sz="5400" baseline="30000" dirty="0">
                <a:latin typeface="Arial" panose="020B0604020202020204" pitchFamily="34" charset="0"/>
                <a:cs typeface="Arial" panose="020B0604020202020204" pitchFamily="34" charset="0"/>
              </a:rPr>
              <a:t>th</a:t>
            </a:r>
            <a:r>
              <a:rPr lang="en-US" sz="5400" dirty="0">
                <a:latin typeface="Arial" panose="020B0604020202020204" pitchFamily="34" charset="0"/>
                <a:cs typeface="Arial" panose="020B0604020202020204" pitchFamily="34" charset="0"/>
              </a:rPr>
              <a:t> May 2018</a:t>
            </a:r>
            <a:br>
              <a:rPr lang="en-US" sz="5400" dirty="0">
                <a:latin typeface="Arial" panose="020B0604020202020204" pitchFamily="34" charset="0"/>
                <a:cs typeface="Arial" panose="020B0604020202020204" pitchFamily="34" charset="0"/>
              </a:rPr>
            </a:br>
            <a:endParaRPr lang="en-US" sz="54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r>
              <a:rPr lang="en-US" dirty="0"/>
              <a:t> </a:t>
            </a:r>
            <a:r>
              <a:rPr lang="en-US" sz="6000" b="1" dirty="0" err="1"/>
              <a:t>Carers</a:t>
            </a:r>
            <a:r>
              <a:rPr lang="en-US" sz="6000" b="1" dirty="0"/>
              <a:t> Issues</a:t>
            </a:r>
          </a:p>
        </p:txBody>
      </p:sp>
    </p:spTree>
    <p:extLst>
      <p:ext uri="{BB962C8B-B14F-4D97-AF65-F5344CB8AC3E}">
        <p14:creationId xmlns:p14="http://schemas.microsoft.com/office/powerpoint/2010/main" val="2967266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L.D. Partnership Board 14</a:t>
            </a:r>
            <a:r>
              <a:rPr lang="en-US" baseline="30000" dirty="0"/>
              <a:t>th</a:t>
            </a:r>
            <a:r>
              <a:rPr lang="en-US" dirty="0"/>
              <a:t> May 2018</a:t>
            </a:r>
          </a:p>
        </p:txBody>
      </p:sp>
      <p:sp>
        <p:nvSpPr>
          <p:cNvPr id="14" name="Content Placeholder 13"/>
          <p:cNvSpPr>
            <a:spLocks noGrp="1"/>
          </p:cNvSpPr>
          <p:nvPr>
            <p:ph idx="1"/>
          </p:nvPr>
        </p:nvSpPr>
        <p:spPr/>
        <p:txBody>
          <a:bodyPr/>
          <a:lstStyle/>
          <a:p>
            <a:pPr marL="279082" lvl="1" indent="0">
              <a:buNone/>
            </a:pPr>
            <a:endParaRPr lang="en-US" dirty="0"/>
          </a:p>
          <a:p>
            <a:pPr marL="279082" lvl="1" indent="0">
              <a:buNone/>
            </a:pPr>
            <a:r>
              <a:rPr lang="en-US" sz="2800" b="1" dirty="0">
                <a:latin typeface="Arial" panose="020B0604020202020204" pitchFamily="34" charset="0"/>
                <a:cs typeface="Arial" panose="020B0604020202020204" pitchFamily="34" charset="0"/>
              </a:rPr>
              <a:t>The future of the Partnership Board if no senior manager is appointed to oversee it.</a:t>
            </a:r>
          </a:p>
          <a:p>
            <a:pPr marL="279082" lvl="1" indent="0">
              <a:buNone/>
            </a:pPr>
            <a:endParaRPr lang="en-US" sz="2800" b="1" dirty="0">
              <a:latin typeface="Arial" panose="020B0604020202020204" pitchFamily="34" charset="0"/>
              <a:cs typeface="Arial" panose="020B0604020202020204" pitchFamily="34" charset="0"/>
            </a:endParaRPr>
          </a:p>
          <a:p>
            <a:pPr lvl="1">
              <a:buFont typeface="Wingdings" panose="05000000000000000000" pitchFamily="2" charset="2"/>
              <a:buChar char="§"/>
            </a:pPr>
            <a:r>
              <a:rPr lang="en-US" sz="2800" dirty="0">
                <a:latin typeface="Arial" panose="020B0604020202020204" pitchFamily="34" charset="0"/>
                <a:cs typeface="Arial" panose="020B0604020202020204" pitchFamily="34" charset="0"/>
              </a:rPr>
              <a:t>Attendance has always been worse when the importance of the Board is in doubt.</a:t>
            </a:r>
          </a:p>
          <a:p>
            <a:pPr lvl="1">
              <a:buFont typeface="Wingdings" panose="05000000000000000000" pitchFamily="2" charset="2"/>
              <a:buChar char="§"/>
            </a:pPr>
            <a:r>
              <a:rPr lang="en-US" sz="2800" dirty="0">
                <a:latin typeface="Arial" panose="020B0604020202020204" pitchFamily="34" charset="0"/>
                <a:cs typeface="Arial" panose="020B0604020202020204" pitchFamily="34" charset="0"/>
              </a:rPr>
              <a:t>Without good attendance, there is often nobody there to take up the issues that are raised and do something about resolving them</a:t>
            </a:r>
          </a:p>
          <a:p>
            <a:pPr lvl="1">
              <a:buFont typeface="Arial" panose="020B0604020202020204" pitchFamily="34" charset="0"/>
              <a:buChar char="•"/>
            </a:pP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599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B3396-4A6D-4A2F-8CBB-2FB29D594E8D}"/>
              </a:ext>
            </a:extLst>
          </p:cNvPr>
          <p:cNvSpPr>
            <a:spLocks noGrp="1"/>
          </p:cNvSpPr>
          <p:nvPr>
            <p:ph type="title"/>
          </p:nvPr>
        </p:nvSpPr>
        <p:spPr/>
        <p:txBody>
          <a:bodyPr/>
          <a:lstStyle/>
          <a:p>
            <a:r>
              <a:rPr lang="en-US" dirty="0"/>
              <a:t>L.D. Partnership Board 14</a:t>
            </a:r>
            <a:r>
              <a:rPr lang="en-US" baseline="30000" dirty="0"/>
              <a:t>th</a:t>
            </a:r>
            <a:r>
              <a:rPr lang="en-US" dirty="0"/>
              <a:t> May 2018</a:t>
            </a:r>
            <a:endParaRPr lang="en-GB" dirty="0"/>
          </a:p>
        </p:txBody>
      </p:sp>
      <p:sp>
        <p:nvSpPr>
          <p:cNvPr id="3" name="Content Placeholder 2">
            <a:extLst>
              <a:ext uri="{FF2B5EF4-FFF2-40B4-BE49-F238E27FC236}">
                <a16:creationId xmlns:a16="http://schemas.microsoft.com/office/drawing/2014/main" id="{60437709-9982-4DA1-A92D-AD973BB98C26}"/>
              </a:ext>
            </a:extLst>
          </p:cNvPr>
          <p:cNvSpPr>
            <a:spLocks noGrp="1"/>
          </p:cNvSpPr>
          <p:nvPr>
            <p:ph idx="1"/>
          </p:nvPr>
        </p:nvSpPr>
        <p:spPr/>
        <p:txBody>
          <a:bodyPr>
            <a:normAutofit/>
          </a:bodyPr>
          <a:lstStyle/>
          <a:p>
            <a:pPr marL="0" indent="0">
              <a:buNone/>
            </a:pPr>
            <a:r>
              <a:rPr lang="en-US" sz="2800" b="1" dirty="0">
                <a:latin typeface="Arial" panose="020B0604020202020204" pitchFamily="34" charset="0"/>
                <a:cs typeface="Arial" panose="020B0604020202020204" pitchFamily="34" charset="0"/>
              </a:rPr>
              <a:t>Quality standards for Independent providers</a:t>
            </a:r>
          </a:p>
          <a:p>
            <a:pPr>
              <a:buFont typeface="Wingdings" panose="05000000000000000000" pitchFamily="2" charset="2"/>
              <a:buChar char="§"/>
            </a:pPr>
            <a:r>
              <a:rPr lang="en-US" sz="2400" dirty="0">
                <a:latin typeface="Arial" panose="020B0604020202020204" pitchFamily="34" charset="0"/>
                <a:cs typeface="Arial" panose="020B0604020202020204" pitchFamily="34" charset="0"/>
              </a:rPr>
              <a:t>Real concerns raised at the last meeting of the Board about how to ensure that the large range of </a:t>
            </a:r>
            <a:r>
              <a:rPr lang="en-US" sz="2400" dirty="0" err="1">
                <a:latin typeface="Arial" panose="020B0604020202020204" pitchFamily="34" charset="0"/>
                <a:cs typeface="Arial" panose="020B0604020202020204" pitchFamily="34" charset="0"/>
              </a:rPr>
              <a:t>organisations</a:t>
            </a:r>
            <a:r>
              <a:rPr lang="en-US" sz="2400" dirty="0">
                <a:latin typeface="Arial" panose="020B0604020202020204" pitchFamily="34" charset="0"/>
                <a:cs typeface="Arial" panose="020B0604020202020204" pitchFamily="34" charset="0"/>
              </a:rPr>
              <a:t> offering support (</a:t>
            </a:r>
            <a:r>
              <a:rPr lang="en-US" sz="2400" dirty="0" err="1">
                <a:latin typeface="Arial" panose="020B0604020202020204" pitchFamily="34" charset="0"/>
                <a:cs typeface="Arial" panose="020B0604020202020204" pitchFamily="34" charset="0"/>
              </a:rPr>
              <a:t>eg</a:t>
            </a:r>
            <a:r>
              <a:rPr lang="en-US" sz="2400" dirty="0">
                <a:latin typeface="Arial" panose="020B0604020202020204" pitchFamily="34" charset="0"/>
                <a:cs typeface="Arial" panose="020B0604020202020204" pitchFamily="34" charset="0"/>
              </a:rPr>
              <a:t> day care provision) are safe and that they offer best practice.</a:t>
            </a:r>
          </a:p>
          <a:p>
            <a:pPr>
              <a:buFont typeface="Wingdings" panose="05000000000000000000" pitchFamily="2" charset="2"/>
              <a:buChar char="§"/>
            </a:pPr>
            <a:r>
              <a:rPr lang="en-US" sz="2400" dirty="0">
                <a:latin typeface="Arial" panose="020B0604020202020204" pitchFamily="34" charset="0"/>
                <a:cs typeface="Arial" panose="020B0604020202020204" pitchFamily="34" charset="0"/>
              </a:rPr>
              <a:t>We welcome the work that Gary has begun to set up a list of ‘approved providers’.</a:t>
            </a:r>
          </a:p>
          <a:p>
            <a:pPr>
              <a:buFont typeface="Wingdings" panose="05000000000000000000" pitchFamily="2" charset="2"/>
              <a:buChar char="§"/>
            </a:pPr>
            <a:r>
              <a:rPr lang="en-US" sz="2400" dirty="0">
                <a:latin typeface="Arial" panose="020B0604020202020204" pitchFamily="34" charset="0"/>
                <a:cs typeface="Arial" panose="020B0604020202020204" pitchFamily="34" charset="0"/>
              </a:rPr>
              <a:t>We would particularly want those currently using an organization to be asked about the quality of what it offers.</a:t>
            </a:r>
          </a:p>
          <a:p>
            <a:pPr marL="0" indent="0">
              <a:buNone/>
            </a:pPr>
            <a:endParaRPr lang="en-GB" sz="2800" b="1" dirty="0"/>
          </a:p>
        </p:txBody>
      </p:sp>
    </p:spTree>
    <p:extLst>
      <p:ext uri="{BB962C8B-B14F-4D97-AF65-F5344CB8AC3E}">
        <p14:creationId xmlns:p14="http://schemas.microsoft.com/office/powerpoint/2010/main" val="1998267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E678B-9B89-45C4-9F1B-CFEE12BAC51E}"/>
              </a:ext>
            </a:extLst>
          </p:cNvPr>
          <p:cNvSpPr>
            <a:spLocks noGrp="1"/>
          </p:cNvSpPr>
          <p:nvPr>
            <p:ph type="title"/>
          </p:nvPr>
        </p:nvSpPr>
        <p:spPr>
          <a:xfrm>
            <a:off x="1598612" y="685800"/>
            <a:ext cx="9601200" cy="1143000"/>
          </a:xfrm>
        </p:spPr>
        <p:txBody>
          <a:bodyPr/>
          <a:lstStyle/>
          <a:p>
            <a:r>
              <a:rPr lang="en-US" dirty="0" err="1">
                <a:latin typeface="Arial" panose="020B0604020202020204" pitchFamily="34" charset="0"/>
                <a:cs typeface="Arial" panose="020B0604020202020204" pitchFamily="34" charset="0"/>
              </a:rPr>
              <a:t>L.D.Partnership</a:t>
            </a:r>
            <a:r>
              <a:rPr lang="en-US" dirty="0">
                <a:latin typeface="Arial" panose="020B0604020202020204" pitchFamily="34" charset="0"/>
                <a:cs typeface="Arial" panose="020B0604020202020204" pitchFamily="34" charset="0"/>
              </a:rPr>
              <a:t> Board 14</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May 2018</a:t>
            </a: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5ED1FD8-05FB-4827-9480-160EEBB6E14E}"/>
              </a:ext>
            </a:extLst>
          </p:cNvPr>
          <p:cNvSpPr>
            <a:spLocks noGrp="1"/>
          </p:cNvSpPr>
          <p:nvPr>
            <p:ph idx="1"/>
          </p:nvPr>
        </p:nvSpPr>
        <p:spPr/>
        <p:txBody>
          <a:bodyPr>
            <a:normAutofit/>
          </a:bodyPr>
          <a:lstStyle/>
          <a:p>
            <a:pPr marL="0" indent="0">
              <a:buNone/>
            </a:pPr>
            <a:r>
              <a:rPr lang="en-US" sz="2800" b="1" dirty="0">
                <a:latin typeface="Arial" panose="020B0604020202020204" pitchFamily="34" charset="0"/>
                <a:cs typeface="Arial" panose="020B0604020202020204" pitchFamily="34" charset="0"/>
              </a:rPr>
              <a:t>Closure of </a:t>
            </a:r>
            <a:r>
              <a:rPr lang="en-US" sz="2800" b="1" dirty="0" err="1">
                <a:latin typeface="Arial" panose="020B0604020202020204" pitchFamily="34" charset="0"/>
                <a:cs typeface="Arial" panose="020B0604020202020204" pitchFamily="34" charset="0"/>
              </a:rPr>
              <a:t>Huddersfield</a:t>
            </a:r>
            <a:r>
              <a:rPr lang="en-US" sz="2800" b="1" dirty="0">
                <a:latin typeface="Arial" panose="020B0604020202020204" pitchFamily="34" charset="0"/>
                <a:cs typeface="Arial" panose="020B0604020202020204" pitchFamily="34" charset="0"/>
              </a:rPr>
              <a:t> Assessment Centre for work-capability assessments, </a:t>
            </a:r>
            <a:r>
              <a:rPr lang="en-US" sz="2800" b="1" dirty="0" err="1">
                <a:latin typeface="Arial" panose="020B0604020202020204" pitchFamily="34" charset="0"/>
                <a:cs typeface="Arial" panose="020B0604020202020204" pitchFamily="34" charset="0"/>
              </a:rPr>
              <a:t>etc</a:t>
            </a:r>
            <a:endParaRPr lang="en-US" sz="2800" b="1" dirty="0">
              <a:latin typeface="Arial" panose="020B0604020202020204" pitchFamily="34" charset="0"/>
              <a:cs typeface="Arial" panose="020B0604020202020204" pitchFamily="34" charset="0"/>
            </a:endParaRPr>
          </a:p>
          <a:p>
            <a:pPr>
              <a:buFont typeface="Wingdings" panose="05000000000000000000" pitchFamily="2" charset="2"/>
              <a:buChar char="§"/>
            </a:pPr>
            <a:r>
              <a:rPr lang="en-US" sz="2800" dirty="0">
                <a:latin typeface="Arial" panose="020B0604020202020204" pitchFamily="34" charset="0"/>
                <a:cs typeface="Arial" panose="020B0604020202020204" pitchFamily="34" charset="0"/>
              </a:rPr>
              <a:t>We understand that the Department for Work and Pensions is to close the </a:t>
            </a:r>
            <a:r>
              <a:rPr lang="en-US" sz="2800" dirty="0" err="1">
                <a:latin typeface="Arial" panose="020B0604020202020204" pitchFamily="34" charset="0"/>
                <a:cs typeface="Arial" panose="020B0604020202020204" pitchFamily="34" charset="0"/>
              </a:rPr>
              <a:t>Huddersfield</a:t>
            </a:r>
            <a:r>
              <a:rPr lang="en-US" sz="2800" dirty="0">
                <a:latin typeface="Arial" panose="020B0604020202020204" pitchFamily="34" charset="0"/>
                <a:cs typeface="Arial" panose="020B0604020202020204" pitchFamily="34" charset="0"/>
              </a:rPr>
              <a:t> Centre, and that those called for assessments would have to travel to Halifax.</a:t>
            </a:r>
          </a:p>
          <a:p>
            <a:pPr>
              <a:buFont typeface="Wingdings" panose="05000000000000000000" pitchFamily="2" charset="2"/>
              <a:buChar char="§"/>
            </a:pPr>
            <a:r>
              <a:rPr lang="en-US" sz="2800" dirty="0" err="1">
                <a:latin typeface="Arial" panose="020B0604020202020204" pitchFamily="34" charset="0"/>
                <a:cs typeface="Arial" panose="020B0604020202020204" pitchFamily="34" charset="0"/>
              </a:rPr>
              <a:t>Healthwatch</a:t>
            </a:r>
            <a:r>
              <a:rPr lang="en-US" sz="2800" dirty="0">
                <a:latin typeface="Arial" panose="020B0604020202020204" pitchFamily="34" charset="0"/>
                <a:cs typeface="Arial" panose="020B0604020202020204" pitchFamily="34" charset="0"/>
              </a:rPr>
              <a:t> is </a:t>
            </a:r>
            <a:r>
              <a:rPr lang="en-US" sz="2800" dirty="0" err="1">
                <a:latin typeface="Arial" panose="020B0604020202020204" pitchFamily="34" charset="0"/>
                <a:cs typeface="Arial" panose="020B0604020202020204" pitchFamily="34" charset="0"/>
              </a:rPr>
              <a:t>co-ordinating</a:t>
            </a:r>
            <a:r>
              <a:rPr lang="en-US" sz="2800" dirty="0">
                <a:latin typeface="Arial" panose="020B0604020202020204" pitchFamily="34" charset="0"/>
                <a:cs typeface="Arial" panose="020B0604020202020204" pitchFamily="34" charset="0"/>
              </a:rPr>
              <a:t> a campaign to object to this. Should the Board send a letter of support, objecting to the closure ?</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6272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47C39-2A48-4E20-99E4-8CEEC17B2585}"/>
              </a:ext>
            </a:extLst>
          </p:cNvPr>
          <p:cNvSpPr>
            <a:spLocks noGrp="1"/>
          </p:cNvSpPr>
          <p:nvPr>
            <p:ph type="title"/>
          </p:nvPr>
        </p:nvSpPr>
        <p:spPr/>
        <p:txBody>
          <a:bodyPr/>
          <a:lstStyle/>
          <a:p>
            <a:r>
              <a:rPr lang="en-US" dirty="0" err="1">
                <a:latin typeface="Arial" panose="020B0604020202020204" pitchFamily="34" charset="0"/>
                <a:cs typeface="Arial" panose="020B0604020202020204" pitchFamily="34" charset="0"/>
              </a:rPr>
              <a:t>L.D.Partnership</a:t>
            </a:r>
            <a:r>
              <a:rPr lang="en-US" dirty="0">
                <a:latin typeface="Arial" panose="020B0604020202020204" pitchFamily="34" charset="0"/>
                <a:cs typeface="Arial" panose="020B0604020202020204" pitchFamily="34" charset="0"/>
              </a:rPr>
              <a:t> Board 14</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May 2018</a:t>
            </a:r>
            <a:endParaRPr lang="en-GB" dirty="0"/>
          </a:p>
        </p:txBody>
      </p:sp>
      <p:sp>
        <p:nvSpPr>
          <p:cNvPr id="3" name="Content Placeholder 2">
            <a:extLst>
              <a:ext uri="{FF2B5EF4-FFF2-40B4-BE49-F238E27FC236}">
                <a16:creationId xmlns:a16="http://schemas.microsoft.com/office/drawing/2014/main" id="{1D9F8C2B-85CD-423A-AC2B-DA7F113BCE26}"/>
              </a:ext>
            </a:extLst>
          </p:cNvPr>
          <p:cNvSpPr>
            <a:spLocks noGrp="1"/>
          </p:cNvSpPr>
          <p:nvPr>
            <p:ph idx="1"/>
          </p:nvPr>
        </p:nvSpPr>
        <p:spPr/>
        <p:txBody>
          <a:bodyPr>
            <a:normAutofit/>
          </a:bodyPr>
          <a:lstStyle/>
          <a:p>
            <a:pPr marL="0" indent="0">
              <a:buNone/>
            </a:pPr>
            <a:r>
              <a:rPr lang="en-US" sz="2800" b="1" dirty="0">
                <a:latin typeface="Arial" panose="020B0604020202020204" pitchFamily="34" charset="0"/>
                <a:cs typeface="Arial" panose="020B0604020202020204" pitchFamily="34" charset="0"/>
              </a:rPr>
              <a:t>Barriers for people with a learning disability to opening a bank account</a:t>
            </a:r>
          </a:p>
          <a:p>
            <a:pPr>
              <a:buFont typeface="Wingdings" panose="05000000000000000000" pitchFamily="2" charset="2"/>
              <a:buChar char="§"/>
            </a:pPr>
            <a:r>
              <a:rPr lang="en-US" sz="2800" dirty="0">
                <a:latin typeface="Arial" panose="020B0604020202020204" pitchFamily="34" charset="0"/>
                <a:cs typeface="Arial" panose="020B0604020202020204" pitchFamily="34" charset="0"/>
              </a:rPr>
              <a:t>Due to money-laundering regulations, banks are routinely asking for proof of identity from those opening (or even maintaining) a bank account.</a:t>
            </a:r>
          </a:p>
          <a:p>
            <a:pPr>
              <a:buFont typeface="Wingdings" panose="05000000000000000000" pitchFamily="2" charset="2"/>
              <a:buChar char="§"/>
            </a:pPr>
            <a:r>
              <a:rPr lang="en-US" sz="2800" dirty="0">
                <a:latin typeface="Arial" panose="020B0604020202020204" pitchFamily="34" charset="0"/>
                <a:cs typeface="Arial" panose="020B0604020202020204" pitchFamily="34" charset="0"/>
              </a:rPr>
              <a:t>Many people with learning disabilities are unlikely to have any of the documents requested (passport, driving </a:t>
            </a:r>
            <a:r>
              <a:rPr lang="en-US" sz="2800" dirty="0" err="1">
                <a:latin typeface="Arial" panose="020B0604020202020204" pitchFamily="34" charset="0"/>
                <a:cs typeface="Arial" panose="020B0604020202020204" pitchFamily="34" charset="0"/>
              </a:rPr>
              <a:t>licence</a:t>
            </a:r>
            <a:r>
              <a:rPr lang="en-US" sz="2800" dirty="0">
                <a:latin typeface="Arial" panose="020B0604020202020204" pitchFamily="34" charset="0"/>
                <a:cs typeface="Arial" panose="020B0604020202020204" pitchFamily="34" charset="0"/>
              </a:rPr>
              <a:t>, utility bill) – so are at risk of being unable to open an account.</a:t>
            </a: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1225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0E8F2-83A9-46F5-A08F-CBA6E6E5BE83}"/>
              </a:ext>
            </a:extLst>
          </p:cNvPr>
          <p:cNvSpPr>
            <a:spLocks noGrp="1"/>
          </p:cNvSpPr>
          <p:nvPr>
            <p:ph type="title"/>
          </p:nvPr>
        </p:nvSpPr>
        <p:spPr/>
        <p:txBody>
          <a:bodyPr/>
          <a:lstStyle/>
          <a:p>
            <a:r>
              <a:rPr lang="en-US" dirty="0" err="1">
                <a:latin typeface="Arial" panose="020B0604020202020204" pitchFamily="34" charset="0"/>
                <a:cs typeface="Arial" panose="020B0604020202020204" pitchFamily="34" charset="0"/>
              </a:rPr>
              <a:t>L.D.Partnership</a:t>
            </a:r>
            <a:r>
              <a:rPr lang="en-US" dirty="0">
                <a:latin typeface="Arial" panose="020B0604020202020204" pitchFamily="34" charset="0"/>
                <a:cs typeface="Arial" panose="020B0604020202020204" pitchFamily="34" charset="0"/>
              </a:rPr>
              <a:t> Board 14</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May 2018</a:t>
            </a:r>
            <a:endParaRPr lang="en-GB" dirty="0"/>
          </a:p>
        </p:txBody>
      </p:sp>
      <p:sp>
        <p:nvSpPr>
          <p:cNvPr id="3" name="Content Placeholder 2">
            <a:extLst>
              <a:ext uri="{FF2B5EF4-FFF2-40B4-BE49-F238E27FC236}">
                <a16:creationId xmlns:a16="http://schemas.microsoft.com/office/drawing/2014/main" id="{5C3BEB0A-D6E8-48C1-9D6B-082F776524E0}"/>
              </a:ext>
            </a:extLst>
          </p:cNvPr>
          <p:cNvSpPr>
            <a:spLocks noGrp="1"/>
          </p:cNvSpPr>
          <p:nvPr>
            <p:ph idx="1"/>
          </p:nvPr>
        </p:nvSpPr>
        <p:spPr/>
        <p:txBody>
          <a:bodyPr>
            <a:normAutofit/>
          </a:bodyPr>
          <a:lstStyle/>
          <a:p>
            <a:pPr marL="0" indent="0">
              <a:buNone/>
            </a:pPr>
            <a:r>
              <a:rPr lang="en-US" sz="2800" b="1" dirty="0">
                <a:latin typeface="Arial" panose="020B0604020202020204" pitchFamily="34" charset="0"/>
                <a:cs typeface="Arial" panose="020B0604020202020204" pitchFamily="34" charset="0"/>
              </a:rPr>
              <a:t>T</a:t>
            </a:r>
            <a:r>
              <a:rPr lang="en-GB" sz="2800" b="1" dirty="0">
                <a:latin typeface="Arial" panose="020B0604020202020204" pitchFamily="34" charset="0"/>
                <a:cs typeface="Arial" panose="020B0604020202020204" pitchFamily="34" charset="0"/>
              </a:rPr>
              <a:t>he consultation on the new Social Care Offer</a:t>
            </a:r>
          </a:p>
          <a:p>
            <a:pPr>
              <a:buFont typeface="Wingdings" panose="05000000000000000000" pitchFamily="2" charset="2"/>
              <a:buChar char="§"/>
            </a:pPr>
            <a:r>
              <a:rPr lang="en-US" sz="2800" dirty="0">
                <a:latin typeface="Arial" panose="020B0604020202020204" pitchFamily="34" charset="0"/>
                <a:cs typeface="Arial" panose="020B0604020202020204" pitchFamily="34" charset="0"/>
              </a:rPr>
              <a:t>C</a:t>
            </a:r>
            <a:r>
              <a:rPr lang="en-GB" sz="2800" dirty="0" err="1">
                <a:latin typeface="Arial" panose="020B0604020202020204" pitchFamily="34" charset="0"/>
                <a:cs typeface="Arial" panose="020B0604020202020204" pitchFamily="34" charset="0"/>
              </a:rPr>
              <a:t>arers</a:t>
            </a:r>
            <a:r>
              <a:rPr lang="en-GB" sz="2800" dirty="0">
                <a:latin typeface="Arial" panose="020B0604020202020204" pitchFamily="34" charset="0"/>
                <a:cs typeface="Arial" panose="020B0604020202020204" pitchFamily="34" charset="0"/>
              </a:rPr>
              <a:t> have had two meetings (initial meeting had over 30 carers there) to frame a response to the proposals.</a:t>
            </a:r>
          </a:p>
          <a:p>
            <a:pPr>
              <a:buFont typeface="Wingdings" panose="05000000000000000000" pitchFamily="2" charset="2"/>
              <a:buChar char="§"/>
            </a:pPr>
            <a:r>
              <a:rPr lang="en-US" sz="2800" dirty="0">
                <a:latin typeface="Arial" panose="020B0604020202020204" pitchFamily="34" charset="0"/>
                <a:cs typeface="Arial" panose="020B0604020202020204" pitchFamily="34" charset="0"/>
              </a:rPr>
              <a:t>M</a:t>
            </a:r>
            <a:r>
              <a:rPr lang="en-GB" sz="2800" dirty="0" err="1">
                <a:latin typeface="Arial" panose="020B0604020202020204" pitchFamily="34" charset="0"/>
                <a:cs typeface="Arial" panose="020B0604020202020204" pitchFamily="34" charset="0"/>
              </a:rPr>
              <a:t>uch</a:t>
            </a:r>
            <a:r>
              <a:rPr lang="en-GB" sz="2800" dirty="0">
                <a:latin typeface="Arial" panose="020B0604020202020204" pitchFamily="34" charset="0"/>
                <a:cs typeface="Arial" panose="020B0604020202020204" pitchFamily="34" charset="0"/>
              </a:rPr>
              <a:t> of our initial write-up is a list of issues about how things are at the moment, rather than a response to the proposals in the Offer – but we have put those forward anyway, because if they are dealt with, it will improve the chances of carers continuing to care.</a:t>
            </a:r>
          </a:p>
        </p:txBody>
      </p:sp>
    </p:spTree>
    <p:extLst>
      <p:ext uri="{BB962C8B-B14F-4D97-AF65-F5344CB8AC3E}">
        <p14:creationId xmlns:p14="http://schemas.microsoft.com/office/powerpoint/2010/main" val="837682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FFA54-EB19-4467-B98E-576B53F039D9}"/>
              </a:ext>
            </a:extLst>
          </p:cNvPr>
          <p:cNvSpPr>
            <a:spLocks noGrp="1"/>
          </p:cNvSpPr>
          <p:nvPr>
            <p:ph type="title"/>
          </p:nvPr>
        </p:nvSpPr>
        <p:spPr/>
        <p:txBody>
          <a:bodyPr/>
          <a:lstStyle/>
          <a:p>
            <a:r>
              <a:rPr lang="en-US" dirty="0" err="1">
                <a:latin typeface="Arial" panose="020B0604020202020204" pitchFamily="34" charset="0"/>
                <a:cs typeface="Arial" panose="020B0604020202020204" pitchFamily="34" charset="0"/>
              </a:rPr>
              <a:t>L.D.Partnership</a:t>
            </a:r>
            <a:r>
              <a:rPr lang="en-US" dirty="0">
                <a:latin typeface="Arial" panose="020B0604020202020204" pitchFamily="34" charset="0"/>
                <a:cs typeface="Arial" panose="020B0604020202020204" pitchFamily="34" charset="0"/>
              </a:rPr>
              <a:t> Board 14</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May 2018</a:t>
            </a:r>
            <a:endParaRPr lang="en-GB" dirty="0"/>
          </a:p>
        </p:txBody>
      </p:sp>
      <p:sp>
        <p:nvSpPr>
          <p:cNvPr id="3" name="Content Placeholder 2">
            <a:extLst>
              <a:ext uri="{FF2B5EF4-FFF2-40B4-BE49-F238E27FC236}">
                <a16:creationId xmlns:a16="http://schemas.microsoft.com/office/drawing/2014/main" id="{58A751D6-412D-4835-8D63-05822EB68544}"/>
              </a:ext>
            </a:extLst>
          </p:cNvPr>
          <p:cNvSpPr>
            <a:spLocks noGrp="1"/>
          </p:cNvSpPr>
          <p:nvPr>
            <p:ph idx="1"/>
          </p:nvPr>
        </p:nvSpPr>
        <p:spPr/>
        <p:txBody>
          <a:bodyPr/>
          <a:lstStyle/>
          <a:p>
            <a:pPr>
              <a:buFont typeface="Wingdings" panose="05000000000000000000" pitchFamily="2" charset="2"/>
              <a:buChar char="§"/>
            </a:pPr>
            <a:r>
              <a:rPr lang="en-US" dirty="0"/>
              <a:t>Our major concern about the consultation is that it asked for views on things without giving any real information. You had to read between the lines to work out what might actually happen in future.</a:t>
            </a:r>
          </a:p>
          <a:p>
            <a:pPr>
              <a:buFont typeface="Wingdings" panose="05000000000000000000" pitchFamily="2" charset="2"/>
              <a:buChar char="§"/>
            </a:pPr>
            <a:r>
              <a:rPr lang="en-US" dirty="0"/>
              <a:t>We don’t think that is fair, or necessary. The Offer is being introduced partly because there is not enough money to go round – so some cuts in support are bound to happen. We think that we should be told about the things that the Council is thinking about cutting, so that we can have an honest discussion about them in advance. We know that cuts are going to come – and we think the consultation should have been more honest about that, and given a chance to talk </a:t>
            </a:r>
            <a:r>
              <a:rPr lang="en-US"/>
              <a:t>about them.</a:t>
            </a:r>
            <a:endParaRPr lang="en-GB" dirty="0"/>
          </a:p>
        </p:txBody>
      </p:sp>
    </p:spTree>
    <p:extLst>
      <p:ext uri="{BB962C8B-B14F-4D97-AF65-F5344CB8AC3E}">
        <p14:creationId xmlns:p14="http://schemas.microsoft.com/office/powerpoint/2010/main" val="833361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Vertical and Horizontal design templat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Vertical and horizontal design slides.potx" id="{7E307492-4344-40EC-954C-E30551E95991}" vid="{493C3130-E1FA-416B-8465-D41FAD56C1B7}"/>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TotalTime>
  <Words>555</Words>
  <Application>Microsoft Office PowerPoint</Application>
  <PresentationFormat>Custom</PresentationFormat>
  <Paragraphs>29</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굴림</vt:lpstr>
      <vt:lpstr>Arial</vt:lpstr>
      <vt:lpstr>Century Gothic</vt:lpstr>
      <vt:lpstr>Wingdings</vt:lpstr>
      <vt:lpstr>Vertical and Horizontal design template</vt:lpstr>
      <vt:lpstr>Learning Disability Partnership Board  14th May 2018 </vt:lpstr>
      <vt:lpstr>L.D. Partnership Board 14th May 2018</vt:lpstr>
      <vt:lpstr>L.D. Partnership Board 14th May 2018</vt:lpstr>
      <vt:lpstr>L.D.Partnership Board 14th May 2018</vt:lpstr>
      <vt:lpstr>L.D.Partnership Board 14th May 2018</vt:lpstr>
      <vt:lpstr>L.D.Partnership Board 14th May 2018</vt:lpstr>
      <vt:lpstr>L.D.Partnership Board 14th May 2018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Disability Partnership Board  14th May 2018</dc:title>
  <dc:creator>Mark</dc:creator>
  <cp:lastModifiedBy>Mark</cp:lastModifiedBy>
  <cp:revision>7</cp:revision>
  <dcterms:created xsi:type="dcterms:W3CDTF">2012-05-25T03:36:10Z</dcterms:created>
  <dcterms:modified xsi:type="dcterms:W3CDTF">2018-05-09T13:13:50Z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74067800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